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2" r:id="rId5"/>
    <p:sldId id="263" r:id="rId6"/>
    <p:sldId id="264" r:id="rId7"/>
    <p:sldId id="266" r:id="rId8"/>
    <p:sldId id="267" r:id="rId9"/>
    <p:sldId id="26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618" y="78"/>
      </p:cViewPr>
      <p:guideLst>
        <p:guide orient="horz" pos="218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8984" y="1792224"/>
            <a:ext cx="990599" cy="304799"/>
          </a:xfrm>
        </p:spPr>
        <p:txBody>
          <a:bodyPr/>
          <a:lstStyle>
            <a:lvl1pPr algn="l">
              <a:defRPr b="0">
                <a:solidFill>
                  <a:schemeClr val="bg1"/>
                </a:solidFill>
              </a:defRPr>
            </a:lvl1pPr>
          </a:lstStyle>
          <a:p>
            <a:fld id="{E9462EF3-3C4F-43EE-ACEE-D4B806740EA3}" type="datetimeFigureOut">
              <a:rPr lang="en-US" dirty="0"/>
              <a:pPr/>
              <a:t>7/13/2025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976" y="3227832"/>
            <a:ext cx="3867912" cy="310896"/>
          </a:xfr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969927"/>
            <a:ext cx="8825657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7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43B39-165A-4B68-AA5C-581F5336313C}" type="datetimeFigureOut">
              <a:rPr lang="en-US" dirty="0"/>
              <a:t>7/13/2025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0704"/>
            <a:ext cx="8833104" cy="1371600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2144" y="3547872"/>
            <a:ext cx="8825659" cy="2478024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C8C57-33F9-4259-AC4F-0E3F5BEC9B94}" type="datetimeFigureOut">
              <a:rPr lang="en-US" dirty="0"/>
              <a:t>7/13/2025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2" name="TextBox 11"/>
          <p:cNvSpPr txBox="1"/>
          <p:nvPr/>
        </p:nvSpPr>
        <p:spPr bwMode="gray">
          <a:xfrm>
            <a:off x="898295" y="59676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 bwMode="gray">
          <a:xfrm>
            <a:off x="9715063" y="2629300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698249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 bwMode="gray">
          <a:xfrm>
            <a:off x="1945945" y="3679987"/>
            <a:ext cx="7725772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4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8"/>
            <a:ext cx="8825659" cy="997858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8772B-8FA2-401F-A0A1-A59855EDBC3E}" type="datetimeFigureOut">
              <a:rPr lang="en-US" dirty="0"/>
              <a:t>7/13/2025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3525"/>
            <a:ext cx="8865623" cy="1819656"/>
          </a:xfrm>
          <a:prstGeom prst="rect">
            <a:avLst/>
          </a:prstGeo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9200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D5BDE-5A90-4611-82E9-0FC5746D30C5}" type="datetimeFigureOut">
              <a:rPr lang="en-US" dirty="0"/>
              <a:t>7/13/2025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312916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79764"/>
            <a:ext cx="3129168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5380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4"/>
            <a:ext cx="3145380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595032"/>
            <a:ext cx="3161029" cy="58473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79764"/>
            <a:ext cx="3161029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991" y="2603500"/>
            <a:ext cx="32564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5824" y="2603500"/>
            <a:ext cx="0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DA17D-0BEA-4E76-A7FC-F7C188BC48D1}" type="datetimeFigureOut">
              <a:rPr lang="en-US" dirty="0"/>
              <a:t>7/13/2025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 anchor="ctr" anchorCtr="0"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5"/>
            <a:ext cx="3050438" cy="5762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0916"/>
            <a:ext cx="2691242" cy="158409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7"/>
            <a:ext cx="3050438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8"/>
            <a:ext cx="3050438" cy="91257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3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3" y="5109107"/>
            <a:ext cx="3050438" cy="91794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245" y="2603500"/>
            <a:ext cx="1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7352" y="2603500"/>
            <a:ext cx="0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9AC7D-18CA-4236-82B9-D75EB1D66EAE}" type="datetimeFigureOut">
              <a:rPr lang="en-US" dirty="0"/>
              <a:t>7/13/2025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595033"/>
            <a:ext cx="8825659" cy="3424768"/>
          </a:xfrm>
        </p:spPr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8300E-C023-45CD-A0BE-EDB7A8C6EA8B}" type="datetimeFigureOut">
              <a:rPr lang="en-US" dirty="0"/>
              <a:t>7/13/2025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6"/>
            <a:ext cx="1441567" cy="4748591"/>
          </a:xfrm>
          <a:prstGeom prst="rect">
            <a:avLst/>
          </a:prstGeo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5"/>
            <a:ext cx="6256025" cy="474859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20EAD-E369-4933-8469-ED7764B56A1B}" type="datetimeFigureOut">
              <a:rPr lang="en-US" dirty="0"/>
              <a:t>7/13/2025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9"/>
            <a:ext cx="8825659" cy="706964"/>
          </a:xfrm>
          <a:prstGeom prst="rect">
            <a:avLst/>
          </a:prstGeom>
        </p:spPr>
        <p:txBody>
          <a:bodyPr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C0EF2-9919-473B-8215-8616BAF10692}" type="datetimeFigureOut">
              <a:rPr lang="en-US" dirty="0"/>
              <a:t>7/13/2025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9192"/>
            <a:ext cx="4343400" cy="2286000"/>
          </a:xfrm>
          <a:prstGeom prst="rect">
            <a:avLst/>
          </a:prstGeom>
        </p:spPr>
        <p:txBody>
          <a:bodyPr anchor="ctr" anchorCtr="0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576" y="2679192"/>
            <a:ext cx="3758184" cy="2286000"/>
          </a:xfrm>
        </p:spPr>
        <p:txBody>
          <a:bodyPr anchor="ctr" anchorCtr="0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72EB-AC54-4713-BFC2-BEB621108C63}" type="datetimeFigureOut">
              <a:rPr lang="en-US" dirty="0"/>
              <a:t>7/13/2025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8032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76" y="2603500"/>
            <a:ext cx="4828032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5A0C-791E-4545-B787-F98AD45CD761}" type="datetimeFigureOut">
              <a:rPr lang="en-US" dirty="0"/>
              <a:t>7/13/2025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69264"/>
            <a:ext cx="8825659" cy="7040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98448"/>
            <a:ext cx="4828032" cy="284378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76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1" y="3187921"/>
            <a:ext cx="4825160" cy="285431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6B77-F4F4-4427-AC4F-9A623798AD82}" type="datetimeFigureOut">
              <a:rPr lang="en-US" dirty="0"/>
              <a:t>7/13/2025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144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E790C-34EB-4565-8437-CACF4CDB7822}" type="datetimeFigureOut">
              <a:rPr lang="en-US" dirty="0"/>
              <a:t>7/13/2025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4C11-22B8-4A4E-8126-B3AF6B948A8E}" type="datetimeFigureOut">
              <a:rPr lang="en-US" dirty="0"/>
              <a:t>7/13/2025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298448"/>
            <a:ext cx="2793159" cy="1597152"/>
          </a:xfrm>
          <a:prstGeom prst="rect">
            <a:avLst/>
          </a:prstGeo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9008" y="1447800"/>
            <a:ext cx="5195997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3" y="3129280"/>
            <a:ext cx="2793159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D06B6-C816-4861-964D-15A98395707D}" type="datetimeFigureOut">
              <a:rPr lang="en-US" dirty="0"/>
              <a:t>7/13/2025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1A8AB-EA7C-4B1B-9D73-E2551851FABE}" type="datetimeFigureOut">
              <a:rPr lang="en-US" dirty="0"/>
              <a:t>7/13/2025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7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30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2760" y="6391656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90786BE5-D2A3-4BF0-8B30-D7403E61B3DC}" type="datetimeFigureOut">
              <a:rPr lang="en-US" dirty="0"/>
              <a:t>7/13/2025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7784" y="6391656"/>
            <a:ext cx="3867912" cy="310896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tel:0721301299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ONE NATION, ONE PEOPLE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z="4400" b="1" dirty="0"/>
              <a:t>Youth as </a:t>
            </a:r>
            <a:r>
              <a:rPr lang="en-US" sz="4400" b="1" dirty="0" smtClean="0"/>
              <a:t>peacebuilders</a:t>
            </a:r>
          </a:p>
          <a:p>
            <a:r>
              <a:rPr lang="en-US" sz="4400" b="1" dirty="0" smtClean="0"/>
              <a:t> </a:t>
            </a:r>
            <a:r>
              <a:rPr lang="en-US" sz="4800" b="1" dirty="0" smtClean="0"/>
              <a:t>Psalm </a:t>
            </a:r>
            <a:r>
              <a:rPr lang="en-US" sz="4800" b="1" dirty="0"/>
              <a:t>133:1</a:t>
            </a:r>
            <a:endParaRPr lang="en-US" sz="4800" b="1" dirty="0" smtClean="0"/>
          </a:p>
          <a:p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3964729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PEACE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7364" y="2119745"/>
            <a:ext cx="10827327" cy="47382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Peace is often descried as the absence of violence or war</a:t>
            </a:r>
            <a:r>
              <a:rPr lang="en-US" sz="3200" b="1" dirty="0" smtClean="0"/>
              <a:t>, however peace </a:t>
            </a:r>
            <a:r>
              <a:rPr lang="en-US" sz="3200" b="1" dirty="0"/>
              <a:t>is much more complex and its various forms, represents the absence of conflict and violence, encompassing a state of tranquility, harmony, and security.</a:t>
            </a:r>
          </a:p>
          <a:p>
            <a:pPr marL="0" indent="0">
              <a:buNone/>
            </a:pPr>
            <a:r>
              <a:rPr lang="en-US" sz="3200" b="1" dirty="0"/>
              <a:t>It’s also a balance of power, and a structure of expectations. </a:t>
            </a:r>
          </a:p>
          <a:p>
            <a:pPr marL="0" indent="0">
              <a:buNone/>
            </a:pPr>
            <a:r>
              <a:rPr lang="en-US" sz="3200" b="1" dirty="0" smtClean="0"/>
              <a:t>It </a:t>
            </a:r>
            <a:r>
              <a:rPr lang="en-US" sz="3200" b="1" dirty="0"/>
              <a:t>goes much deeper in understanding more beneath just what is on the surface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034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There two main types of peace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326" y="2233000"/>
            <a:ext cx="4828032" cy="576262"/>
          </a:xfrm>
        </p:spPr>
        <p:txBody>
          <a:bodyPr/>
          <a:lstStyle/>
          <a:p>
            <a:endParaRPr lang="en-US" dirty="0"/>
          </a:p>
          <a:p>
            <a:r>
              <a:rPr lang="en-US" b="1" dirty="0"/>
              <a:t>Negative Peace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16686" y="2899395"/>
            <a:ext cx="4828032" cy="2843784"/>
          </a:xfrm>
        </p:spPr>
        <p:txBody>
          <a:bodyPr>
            <a:noAutofit/>
          </a:bodyPr>
          <a:lstStyle/>
          <a:p>
            <a:r>
              <a:rPr lang="en-US" sz="2800" dirty="0"/>
              <a:t>T</a:t>
            </a:r>
            <a:r>
              <a:rPr lang="en-US" sz="2800" dirty="0" smtClean="0"/>
              <a:t>he </a:t>
            </a:r>
            <a:r>
              <a:rPr lang="en-US" sz="2800" dirty="0"/>
              <a:t>absence of direct physical conflict, violence or </a:t>
            </a:r>
            <a:r>
              <a:rPr lang="en-US" sz="2800" dirty="0" smtClean="0"/>
              <a:t>war</a:t>
            </a:r>
            <a:r>
              <a:rPr lang="en-US" sz="2800" dirty="0"/>
              <a:t>.</a:t>
            </a:r>
            <a:endParaRPr lang="en-US" sz="2800" dirty="0" smtClean="0"/>
          </a:p>
          <a:p>
            <a:r>
              <a:rPr lang="en-US" sz="2800" dirty="0" smtClean="0"/>
              <a:t> </a:t>
            </a:r>
            <a:r>
              <a:rPr lang="en-US" sz="2800" dirty="0"/>
              <a:t>A</a:t>
            </a:r>
            <a:r>
              <a:rPr lang="en-US" sz="2800" dirty="0" smtClean="0"/>
              <a:t> </a:t>
            </a:r>
            <a:r>
              <a:rPr lang="en-US" sz="2800" dirty="0"/>
              <a:t>state of where there's no open conflict, but the underlying causes of conflict that cannot be seen on the surface.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86855" y="2233000"/>
            <a:ext cx="4828032" cy="576262"/>
          </a:xfrm>
        </p:spPr>
        <p:txBody>
          <a:bodyPr/>
          <a:lstStyle/>
          <a:p>
            <a:r>
              <a:rPr lang="en-US" b="1" dirty="0"/>
              <a:t>Positive Peace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6000" y="2809262"/>
            <a:ext cx="4825095" cy="3931336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goes beyond the absence of </a:t>
            </a:r>
            <a:r>
              <a:rPr lang="en-US" sz="2400" dirty="0" smtClean="0"/>
              <a:t>violence.</a:t>
            </a:r>
          </a:p>
          <a:p>
            <a:r>
              <a:rPr lang="en-US" sz="2400" dirty="0"/>
              <a:t>I</a:t>
            </a:r>
            <a:r>
              <a:rPr lang="en-US" sz="2400" dirty="0" smtClean="0"/>
              <a:t>t’s </a:t>
            </a:r>
            <a:r>
              <a:rPr lang="en-US" sz="2400" dirty="0"/>
              <a:t>the presence of justice, harmony, equity, dignity and heathy relationships. </a:t>
            </a:r>
            <a:endParaRPr lang="en-US" sz="2400" dirty="0" smtClean="0"/>
          </a:p>
          <a:p>
            <a:r>
              <a:rPr lang="en-US" sz="2400" dirty="0" smtClean="0"/>
              <a:t>It </a:t>
            </a:r>
            <a:r>
              <a:rPr lang="en-US" sz="2400" dirty="0"/>
              <a:t>involves addressing the root causes of conflict and creating heathy systems where people feel safe, respected, heard and seen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01665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Levels of Peacebuilding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dirty="0" smtClean="0"/>
              <a:t>Inner Peace</a:t>
            </a:r>
            <a:endParaRPr lang="en-US" sz="3600" dirty="0" smtClean="0"/>
          </a:p>
          <a:p>
            <a:r>
              <a:rPr lang="en-US" sz="3600" b="1" dirty="0" smtClean="0"/>
              <a:t>Interpersonal Peace</a:t>
            </a:r>
            <a:endParaRPr lang="en-US" sz="3600" dirty="0" smtClean="0"/>
          </a:p>
          <a:p>
            <a:r>
              <a:rPr lang="en-US" sz="3600" b="1" dirty="0"/>
              <a:t>Environmental </a:t>
            </a:r>
            <a:r>
              <a:rPr lang="en-US" sz="3600" b="1" dirty="0" smtClean="0"/>
              <a:t>Peace</a:t>
            </a:r>
            <a:endParaRPr lang="en-US" sz="3600" dirty="0" smtClean="0"/>
          </a:p>
          <a:p>
            <a:r>
              <a:rPr lang="en-US" sz="3600" b="1" dirty="0" smtClean="0"/>
              <a:t>Global </a:t>
            </a:r>
            <a:r>
              <a:rPr lang="en-US" sz="3600" b="1" dirty="0"/>
              <a:t>Peace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885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Importance of peacebuilding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Direct </a:t>
            </a:r>
            <a:r>
              <a:rPr lang="en-US" sz="3600" b="1" dirty="0" smtClean="0"/>
              <a:t>victims</a:t>
            </a:r>
            <a:r>
              <a:rPr lang="en-US" sz="3600" b="1" dirty="0"/>
              <a:t> </a:t>
            </a:r>
            <a:endParaRPr lang="en-US" sz="3600" b="1" dirty="0" smtClean="0"/>
          </a:p>
          <a:p>
            <a:r>
              <a:rPr lang="en-US" sz="3600" b="1" dirty="0" smtClean="0"/>
              <a:t>Recruitment</a:t>
            </a:r>
            <a:r>
              <a:rPr lang="en-US" sz="3600" b="1" dirty="0"/>
              <a:t> </a:t>
            </a:r>
            <a:endParaRPr lang="en-US" sz="3600" b="1" dirty="0" smtClean="0"/>
          </a:p>
          <a:p>
            <a:r>
              <a:rPr lang="en-US" sz="3600" b="1" dirty="0" smtClean="0"/>
              <a:t>Disruption</a:t>
            </a:r>
          </a:p>
          <a:p>
            <a:r>
              <a:rPr lang="en-US" sz="3600" b="1" dirty="0" smtClean="0"/>
              <a:t>Generational transitions</a:t>
            </a:r>
          </a:p>
          <a:p>
            <a:endParaRPr lang="en-US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Future </a:t>
            </a:r>
            <a:r>
              <a:rPr lang="en-US" sz="3600" b="1" dirty="0" smtClean="0"/>
              <a:t>leaders</a:t>
            </a:r>
            <a:r>
              <a:rPr lang="en-US" sz="3600" b="1" dirty="0"/>
              <a:t> </a:t>
            </a:r>
            <a:endParaRPr lang="en-US" sz="3600" b="1" dirty="0" smtClean="0"/>
          </a:p>
          <a:p>
            <a:r>
              <a:rPr lang="en-US" sz="3600" b="1" dirty="0" smtClean="0"/>
              <a:t>Energy </a:t>
            </a:r>
          </a:p>
          <a:p>
            <a:r>
              <a:rPr lang="en-US" sz="3600" b="1" dirty="0" smtClean="0"/>
              <a:t>Innovation</a:t>
            </a:r>
          </a:p>
          <a:p>
            <a:r>
              <a:rPr lang="en-US" sz="3600" b="1" dirty="0" smtClean="0"/>
              <a:t>Agents of change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54919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and Why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6651" y="2603500"/>
            <a:ext cx="5016335" cy="4123871"/>
          </a:xfrm>
        </p:spPr>
        <p:txBody>
          <a:bodyPr>
            <a:normAutofit/>
          </a:bodyPr>
          <a:lstStyle/>
          <a:p>
            <a:r>
              <a:rPr lang="en-US" b="1" dirty="0"/>
              <a:t>Social </a:t>
            </a:r>
            <a:r>
              <a:rPr lang="en-US" b="1" dirty="0" smtClean="0"/>
              <a:t>media </a:t>
            </a:r>
            <a:r>
              <a:rPr lang="en-US" dirty="0"/>
              <a:t>leveraging social media to raise awareness about peacebuilding issues and mobilize support for </a:t>
            </a:r>
            <a:r>
              <a:rPr lang="en-US" dirty="0" smtClean="0"/>
              <a:t>peace </a:t>
            </a:r>
            <a:r>
              <a:rPr lang="en-US" dirty="0"/>
              <a:t>initiatives. </a:t>
            </a:r>
            <a:r>
              <a:rPr lang="en-US" b="1" dirty="0"/>
              <a:t> </a:t>
            </a:r>
            <a:endParaRPr lang="en-US" b="1" dirty="0" smtClean="0"/>
          </a:p>
          <a:p>
            <a:r>
              <a:rPr lang="en-US" b="1" dirty="0" smtClean="0"/>
              <a:t>Advocacy</a:t>
            </a:r>
            <a:r>
              <a:rPr lang="en-US" dirty="0"/>
              <a:t> actively advocating for policies that support peace and security, such as the Youth, Peace, and Security agenda. </a:t>
            </a:r>
            <a:r>
              <a:rPr lang="en-US" b="1" dirty="0"/>
              <a:t> </a:t>
            </a:r>
            <a:endParaRPr lang="en-US" b="1" dirty="0" smtClean="0"/>
          </a:p>
          <a:p>
            <a:r>
              <a:rPr lang="en-US" b="1" dirty="0" smtClean="0"/>
              <a:t>Grassroots initiatives</a:t>
            </a:r>
            <a:r>
              <a:rPr lang="en-US" dirty="0"/>
              <a:t> various initiatives, </a:t>
            </a:r>
            <a:r>
              <a:rPr lang="en-US" dirty="0" smtClean="0"/>
              <a:t>Trauma healing, education</a:t>
            </a:r>
            <a:r>
              <a:rPr lang="en-US" dirty="0"/>
              <a:t>, dialogue, and community development projects, that promote peace. 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0" y="2603500"/>
            <a:ext cx="4940808" cy="3588294"/>
          </a:xfrm>
        </p:spPr>
        <p:txBody>
          <a:bodyPr>
            <a:normAutofit/>
          </a:bodyPr>
          <a:lstStyle/>
          <a:p>
            <a:r>
              <a:rPr lang="en-US" b="1" dirty="0"/>
              <a:t>Sustainable Peace</a:t>
            </a:r>
            <a:r>
              <a:rPr lang="en-US" dirty="0" smtClean="0"/>
              <a:t>: long term, positive, intergenerational</a:t>
            </a:r>
          </a:p>
          <a:p>
            <a:r>
              <a:rPr lang="en-US" b="1" dirty="0" smtClean="0"/>
              <a:t>Strong foundations</a:t>
            </a:r>
            <a:r>
              <a:rPr lang="en-US" dirty="0"/>
              <a:t> </a:t>
            </a:r>
            <a:r>
              <a:rPr lang="en-US" dirty="0" smtClean="0"/>
              <a:t>cultural, spiritually, community cohesion</a:t>
            </a:r>
          </a:p>
          <a:p>
            <a:r>
              <a:rPr lang="en-US" b="1" dirty="0" smtClean="0"/>
              <a:t>Positive </a:t>
            </a:r>
            <a:r>
              <a:rPr lang="en-US" b="1" dirty="0"/>
              <a:t>Values and </a:t>
            </a:r>
            <a:r>
              <a:rPr lang="en-US" b="1" dirty="0" smtClean="0"/>
              <a:t>Attitudes. </a:t>
            </a:r>
            <a:r>
              <a:rPr lang="en-US" dirty="0" smtClean="0"/>
              <a:t>Empathy, understanding, resilient,</a:t>
            </a:r>
            <a:r>
              <a:rPr lang="en-US" b="1" dirty="0" smtClean="0"/>
              <a:t> </a:t>
            </a:r>
            <a:r>
              <a:rPr lang="en-US" dirty="0"/>
              <a:t>Non-violent conflict </a:t>
            </a:r>
            <a:r>
              <a:rPr lang="en-US" dirty="0" smtClean="0"/>
              <a:t>resolution, respect and commitment.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188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40079" y="1149532"/>
            <a:ext cx="1001921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6D0F14"/>
                </a:solidFill>
                <a:latin typeface="LucidaSans-Bold"/>
              </a:rPr>
              <a:t>BIBLICAL PROCESS OF CHANGE (FIVE R’S) </a:t>
            </a:r>
            <a:endParaRPr lang="en-US" sz="2800" dirty="0"/>
          </a:p>
          <a:p>
            <a:endParaRPr lang="en-US" sz="2800" dirty="0"/>
          </a:p>
          <a:p>
            <a:r>
              <a:rPr lang="en-US" sz="2800" b="1" dirty="0">
                <a:solidFill>
                  <a:srgbClr val="C00000"/>
                </a:solidFill>
                <a:latin typeface="LucidaSans-Bold"/>
              </a:rPr>
              <a:t>Responsibility </a:t>
            </a:r>
            <a:r>
              <a:rPr lang="en-US" sz="2800" dirty="0">
                <a:solidFill>
                  <a:srgbClr val="000000"/>
                </a:solidFill>
                <a:latin typeface="Lucida Sans" panose="020B0602030504020204" pitchFamily="34" charset="0"/>
              </a:rPr>
              <a:t>for personal thoughts, attitudes, desires, </a:t>
            </a:r>
            <a:endParaRPr lang="en-US" sz="2800" dirty="0"/>
          </a:p>
          <a:p>
            <a:r>
              <a:rPr lang="en-US" sz="2800" dirty="0">
                <a:solidFill>
                  <a:srgbClr val="000000"/>
                </a:solidFill>
                <a:latin typeface="Lucida Sans" panose="020B0602030504020204" pitchFamily="34" charset="0"/>
              </a:rPr>
              <a:t>feelings, motivations, words, and actions </a:t>
            </a:r>
            <a:endParaRPr lang="en-US" sz="2800" dirty="0"/>
          </a:p>
          <a:p>
            <a:r>
              <a:rPr lang="en-US" sz="2800" b="1" dirty="0">
                <a:solidFill>
                  <a:srgbClr val="C00000"/>
                </a:solidFill>
                <a:latin typeface="LucidaSans-Bold"/>
              </a:rPr>
              <a:t>Repentance</a:t>
            </a:r>
            <a:r>
              <a:rPr lang="en-US" sz="2800" dirty="0">
                <a:solidFill>
                  <a:srgbClr val="000000"/>
                </a:solidFill>
                <a:latin typeface="Lucida Sans" panose="020B0602030504020204" pitchFamily="34" charset="0"/>
              </a:rPr>
              <a:t> for sinful thoughts and actions </a:t>
            </a:r>
            <a:r>
              <a:rPr lang="en-US" sz="2800" b="1" dirty="0" smtClean="0">
                <a:solidFill>
                  <a:srgbClr val="2DA2BF"/>
                </a:solidFill>
                <a:latin typeface="LucidaSans-Bold"/>
              </a:rPr>
              <a:t> </a:t>
            </a:r>
            <a:endParaRPr lang="en-US" sz="2800" dirty="0"/>
          </a:p>
          <a:p>
            <a:r>
              <a:rPr lang="en-US" sz="2800" b="1" dirty="0">
                <a:solidFill>
                  <a:srgbClr val="C00000"/>
                </a:solidFill>
                <a:latin typeface="LucidaSans-Bold"/>
              </a:rPr>
              <a:t>Reconciliation</a:t>
            </a:r>
            <a:r>
              <a:rPr lang="en-US" sz="2800" dirty="0">
                <a:solidFill>
                  <a:srgbClr val="000000"/>
                </a:solidFill>
                <a:latin typeface="Lucida Sans" panose="020B0602030504020204" pitchFamily="34" charset="0"/>
              </a:rPr>
              <a:t> with God and those involved by </a:t>
            </a:r>
            <a:endParaRPr lang="en-US" sz="2800" dirty="0"/>
          </a:p>
          <a:p>
            <a:r>
              <a:rPr lang="en-US" sz="2800" dirty="0">
                <a:solidFill>
                  <a:srgbClr val="000000"/>
                </a:solidFill>
                <a:latin typeface="Lucida Sans" panose="020B0602030504020204" pitchFamily="34" charset="0"/>
              </a:rPr>
              <a:t>confessing the sins, asking for forgiveness and forgiving </a:t>
            </a:r>
            <a:endParaRPr lang="en-US" sz="2800" dirty="0"/>
          </a:p>
          <a:p>
            <a:r>
              <a:rPr lang="en-US" sz="2800" dirty="0">
                <a:solidFill>
                  <a:srgbClr val="000000"/>
                </a:solidFill>
                <a:latin typeface="Lucida Sans" panose="020B0602030504020204" pitchFamily="34" charset="0"/>
              </a:rPr>
              <a:t>others </a:t>
            </a:r>
            <a:endParaRPr lang="en-US" sz="2800" dirty="0"/>
          </a:p>
          <a:p>
            <a:r>
              <a:rPr lang="en-US" sz="2800" b="1" dirty="0">
                <a:solidFill>
                  <a:srgbClr val="C00000"/>
                </a:solidFill>
                <a:latin typeface="LucidaSans-Bold"/>
              </a:rPr>
              <a:t>Renewal </a:t>
            </a:r>
            <a:r>
              <a:rPr lang="en-US" sz="2800" dirty="0">
                <a:solidFill>
                  <a:srgbClr val="000000"/>
                </a:solidFill>
                <a:latin typeface="Lucida Sans" panose="020B0602030504020204" pitchFamily="34" charset="0"/>
              </a:rPr>
              <a:t>of the mind by developing an awareness of </a:t>
            </a:r>
            <a:endParaRPr lang="en-US" sz="2800" dirty="0"/>
          </a:p>
          <a:p>
            <a:r>
              <a:rPr lang="en-US" sz="2800" dirty="0">
                <a:solidFill>
                  <a:srgbClr val="000000"/>
                </a:solidFill>
                <a:latin typeface="Lucida Sans" panose="020B0602030504020204" pitchFamily="34" charset="0"/>
              </a:rPr>
              <a:t>thoughts and actions. </a:t>
            </a:r>
            <a:endParaRPr lang="en-US" sz="2800" dirty="0"/>
          </a:p>
          <a:p>
            <a:r>
              <a:rPr lang="en-US" sz="2800" b="1" dirty="0">
                <a:solidFill>
                  <a:srgbClr val="C00000"/>
                </a:solidFill>
                <a:latin typeface="LucidaSans-Bold"/>
              </a:rPr>
              <a:t>Replacement</a:t>
            </a:r>
            <a:r>
              <a:rPr lang="en-US" sz="2800" dirty="0">
                <a:solidFill>
                  <a:srgbClr val="000000"/>
                </a:solidFill>
                <a:latin typeface="Lucida Sans" panose="020B0602030504020204" pitchFamily="34" charset="0"/>
              </a:rPr>
              <a:t> of old habits with new good habits.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74455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619794" y="431074"/>
            <a:ext cx="71889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6D0F14"/>
                </a:solidFill>
                <a:latin typeface="LucidaSans-Bold"/>
              </a:rPr>
              <a:t>MAINTAINING CHANGE (ACRONYM “ACCEPT”)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2024743" y="1309858"/>
            <a:ext cx="7485017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LucidaSans-Bold"/>
              </a:rPr>
              <a:t>A – Acknowledge </a:t>
            </a:r>
            <a:r>
              <a:rPr lang="en-US" sz="2400" dirty="0">
                <a:solidFill>
                  <a:srgbClr val="000000"/>
                </a:solidFill>
                <a:latin typeface="Lucida Sans" panose="020B0602030504020204" pitchFamily="34" charset="0"/>
              </a:rPr>
              <a:t>personal responsibility for thoughts and </a:t>
            </a:r>
            <a:endParaRPr lang="en-US" sz="2400" dirty="0"/>
          </a:p>
          <a:p>
            <a:r>
              <a:rPr lang="en-US" sz="2400" dirty="0">
                <a:solidFill>
                  <a:srgbClr val="000000"/>
                </a:solidFill>
                <a:latin typeface="Lucida Sans" panose="020B0602030504020204" pitchFamily="34" charset="0"/>
              </a:rPr>
              <a:t>actions </a:t>
            </a:r>
            <a:endParaRPr lang="en-US" sz="2400" dirty="0"/>
          </a:p>
          <a:p>
            <a:r>
              <a:rPr lang="en-US" sz="2400" b="1" dirty="0">
                <a:solidFill>
                  <a:srgbClr val="C00000"/>
                </a:solidFill>
                <a:latin typeface="LucidaSans-Bold"/>
              </a:rPr>
              <a:t>C – Choose </a:t>
            </a:r>
            <a:r>
              <a:rPr lang="en-US" sz="2400" dirty="0">
                <a:solidFill>
                  <a:srgbClr val="000000"/>
                </a:solidFill>
                <a:latin typeface="Lucida Sans" panose="020B0602030504020204" pitchFamily="34" charset="0"/>
              </a:rPr>
              <a:t>to live by biblical principles in all circumstances </a:t>
            </a:r>
            <a:endParaRPr lang="en-US" sz="2400" dirty="0"/>
          </a:p>
          <a:p>
            <a:r>
              <a:rPr lang="en-US" sz="2400" b="1" dirty="0">
                <a:solidFill>
                  <a:srgbClr val="C00000"/>
                </a:solidFill>
                <a:latin typeface="LucidaSans-Bold"/>
              </a:rPr>
              <a:t>C – Commit </a:t>
            </a:r>
            <a:r>
              <a:rPr lang="en-US" sz="2400" dirty="0">
                <a:solidFill>
                  <a:srgbClr val="000000"/>
                </a:solidFill>
                <a:latin typeface="Lucida Sans" panose="020B0602030504020204" pitchFamily="34" charset="0"/>
              </a:rPr>
              <a:t>to a plan to eliminate whatever hinders biblical </a:t>
            </a:r>
            <a:endParaRPr lang="en-US" sz="2400" dirty="0"/>
          </a:p>
          <a:p>
            <a:r>
              <a:rPr lang="en-US" sz="2400" dirty="0">
                <a:solidFill>
                  <a:srgbClr val="000000"/>
                </a:solidFill>
                <a:latin typeface="Lucida Sans" panose="020B0602030504020204" pitchFamily="34" charset="0"/>
              </a:rPr>
              <a:t>change </a:t>
            </a:r>
            <a:endParaRPr lang="en-US" sz="2400" dirty="0"/>
          </a:p>
          <a:p>
            <a:r>
              <a:rPr lang="en-US" sz="2400" b="1" dirty="0">
                <a:solidFill>
                  <a:srgbClr val="C00000"/>
                </a:solidFill>
                <a:latin typeface="LucidaSans-Bold"/>
              </a:rPr>
              <a:t>E – Execute </a:t>
            </a:r>
            <a:r>
              <a:rPr lang="en-US" sz="2400" dirty="0">
                <a:solidFill>
                  <a:srgbClr val="000000"/>
                </a:solidFill>
                <a:latin typeface="Lucida Sans" panose="020B0602030504020204" pitchFamily="34" charset="0"/>
              </a:rPr>
              <a:t>the plan with energy toward the goals set </a:t>
            </a:r>
            <a:endParaRPr lang="en-US" sz="2400" dirty="0"/>
          </a:p>
          <a:p>
            <a:r>
              <a:rPr lang="en-US" sz="2400" b="1" dirty="0">
                <a:solidFill>
                  <a:srgbClr val="C00000"/>
                </a:solidFill>
                <a:latin typeface="LucidaSans-Bold"/>
              </a:rPr>
              <a:t>P – Persevere </a:t>
            </a:r>
            <a:r>
              <a:rPr lang="en-US" sz="2400" dirty="0">
                <a:solidFill>
                  <a:srgbClr val="000000"/>
                </a:solidFill>
                <a:latin typeface="Lucida Sans" panose="020B0602030504020204" pitchFamily="34" charset="0"/>
              </a:rPr>
              <a:t>in obedience to Biblical principles </a:t>
            </a:r>
            <a:endParaRPr lang="en-US" sz="2400" dirty="0"/>
          </a:p>
          <a:p>
            <a:r>
              <a:rPr lang="en-US" sz="2400" b="1" dirty="0">
                <a:solidFill>
                  <a:srgbClr val="C00000"/>
                </a:solidFill>
                <a:latin typeface="LucidaSans-Bold"/>
              </a:rPr>
              <a:t>T – Trust God </a:t>
            </a:r>
            <a:r>
              <a:rPr lang="en-US" sz="2400" dirty="0">
                <a:solidFill>
                  <a:srgbClr val="000000"/>
                </a:solidFill>
                <a:latin typeface="Lucida Sans" panose="020B0602030504020204" pitchFamily="34" charset="0"/>
              </a:rPr>
              <a:t>for the strength and resources for change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52887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1937" y="431074"/>
            <a:ext cx="7875011" cy="619832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9766948" y="5706070"/>
            <a:ext cx="3048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MERCY MWANGI</a:t>
            </a:r>
          </a:p>
          <a:p>
            <a:r>
              <a:rPr lang="en-US" dirty="0">
                <a:hlinkClick r:id="rId3"/>
              </a:rPr>
              <a:t>TEL:0721301299</a:t>
            </a:r>
            <a:endParaRPr lang="en-US" dirty="0"/>
          </a:p>
          <a:p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cmerrcy@gmail.com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376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106</TotalTime>
  <Words>398</Words>
  <Application>Microsoft Office PowerPoint</Application>
  <PresentationFormat>Widescreen</PresentationFormat>
  <Paragraphs>61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Century Gothic</vt:lpstr>
      <vt:lpstr>Lucida Sans</vt:lpstr>
      <vt:lpstr>LucidaSans-Bold</vt:lpstr>
      <vt:lpstr>Wingdings 3</vt:lpstr>
      <vt:lpstr>Ion Boardroom</vt:lpstr>
      <vt:lpstr>ONE NATION, ONE PEOPLE</vt:lpstr>
      <vt:lpstr>PEACE</vt:lpstr>
      <vt:lpstr>There two main types of peace </vt:lpstr>
      <vt:lpstr>Levels of Peacebuilding</vt:lpstr>
      <vt:lpstr>Importance of peacebuilding</vt:lpstr>
      <vt:lpstr>How and Why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ONE NATION, ONE PEOPLE</dc:title>
  <dc:creator>Admin</dc:creator>
  <cp:lastModifiedBy>Admin</cp:lastModifiedBy>
  <cp:revision>10</cp:revision>
  <dcterms:created xsi:type="dcterms:W3CDTF">2025-07-13T02:41:54Z</dcterms:created>
  <dcterms:modified xsi:type="dcterms:W3CDTF">2025-07-13T04:28:38Z</dcterms:modified>
</cp:coreProperties>
</file>